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2" r:id="rId1"/>
  </p:sldMasterIdLst>
  <p:notesMasterIdLst>
    <p:notesMasterId r:id="rId15"/>
  </p:notesMasterIdLst>
  <p:sldIdLst>
    <p:sldId id="256" r:id="rId2"/>
    <p:sldId id="257" r:id="rId3"/>
    <p:sldId id="258" r:id="rId4"/>
    <p:sldId id="291" r:id="rId5"/>
    <p:sldId id="264" r:id="rId6"/>
    <p:sldId id="259" r:id="rId7"/>
    <p:sldId id="260" r:id="rId8"/>
    <p:sldId id="262" r:id="rId9"/>
    <p:sldId id="272" r:id="rId10"/>
    <p:sldId id="266" r:id="rId11"/>
    <p:sldId id="288" r:id="rId12"/>
    <p:sldId id="274" r:id="rId13"/>
    <p:sldId id="28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1D82705F-EAA9-4D1A-9D96-7F3E6A2FDE53}">
          <p14:sldIdLst>
            <p14:sldId id="256"/>
            <p14:sldId id="257"/>
            <p14:sldId id="258"/>
            <p14:sldId id="291"/>
            <p14:sldId id="264"/>
            <p14:sldId id="259"/>
            <p14:sldId id="260"/>
            <p14:sldId id="262"/>
            <p14:sldId id="272"/>
            <p14:sldId id="266"/>
            <p14:sldId id="288"/>
            <p14:sldId id="274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90"/>
  </p:normalViewPr>
  <p:slideViewPr>
    <p:cSldViewPr snapToGrid="0" snapToObjects="1">
      <p:cViewPr varScale="1">
        <p:scale>
          <a:sx n="41" d="100"/>
          <a:sy n="41" d="100"/>
        </p:scale>
        <p:origin x="29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3B79B-2E1E-2547-A6BA-544B11486018}" type="datetimeFigureOut">
              <a:rPr lang="es-ES_tradnl" smtClean="0"/>
              <a:t>13/05/2025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BBC48-9642-4847-A749-7BD1A741424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5899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2722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531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6220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234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6282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483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673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16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177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05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2520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8867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42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676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6327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1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7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12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12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12.pn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16618" y="461079"/>
            <a:ext cx="6250803" cy="3753734"/>
          </a:xfrm>
        </p:spPr>
        <p:txBody>
          <a:bodyPr/>
          <a:lstStyle/>
          <a:p>
            <a:r>
              <a:rPr lang="es-ES_tradnl" sz="4400" dirty="0"/>
              <a:t>PROYECTO </a:t>
            </a:r>
            <a:r>
              <a:rPr lang="es-ES" sz="4400" dirty="0"/>
              <a:t>INTEGRAL DE APOYO A LAS PERSONAS CON ALBINISMO DE MOZAMBIQUE </a:t>
            </a:r>
            <a:endParaRPr lang="es-ES_tradnl" sz="4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00485" y="4369488"/>
            <a:ext cx="7766936" cy="1096899"/>
          </a:xfrm>
        </p:spPr>
        <p:txBody>
          <a:bodyPr>
            <a:normAutofit/>
          </a:bodyPr>
          <a:lstStyle/>
          <a:p>
            <a:r>
              <a:rPr lang="es-ES_tradnl" sz="2800" dirty="0"/>
              <a:t>Centro das </a:t>
            </a:r>
            <a:r>
              <a:rPr lang="es-ES_tradnl" sz="2800" dirty="0" err="1"/>
              <a:t>Merçes</a:t>
            </a:r>
            <a:endParaRPr lang="es-ES_tradnl" sz="2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13DFECF-C472-4525-9886-87C410118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485" y="5238652"/>
            <a:ext cx="1176630" cy="117663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F6A4F1C-F460-47DB-9B16-0FDB5F7AA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618" y="5117803"/>
            <a:ext cx="1176630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78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21269" y="230794"/>
            <a:ext cx="8404197" cy="73671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ES" sz="2000" b="1" dirty="0"/>
              <a:t>Programa de conferencias motivacionales, de sensibilización y sobre cuidados </a:t>
            </a:r>
            <a:r>
              <a:rPr lang="es-ES" sz="2000" dirty="0"/>
              <a:t>en el centro de las Mercedes y fuera de él (escuelas, centros sociales, </a:t>
            </a:r>
            <a:r>
              <a:rPr lang="mr-IN" sz="2000" dirty="0"/>
              <a:t>…</a:t>
            </a:r>
            <a:r>
              <a:rPr lang="es-ES" sz="2000" dirty="0"/>
              <a:t>)</a:t>
            </a:r>
          </a:p>
          <a:p>
            <a:endParaRPr lang="es-ES_tradnl" dirty="0"/>
          </a:p>
        </p:txBody>
      </p:sp>
      <p:pic>
        <p:nvPicPr>
          <p:cNvPr id="6" name="Imagen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26337" r="43274" b="16974"/>
          <a:stretch/>
        </p:blipFill>
        <p:spPr bwMode="auto">
          <a:xfrm>
            <a:off x="2907296" y="4156128"/>
            <a:ext cx="3618194" cy="2373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8" t="39486" r="14486" b="12709"/>
          <a:stretch/>
        </p:blipFill>
        <p:spPr bwMode="auto">
          <a:xfrm>
            <a:off x="5825968" y="1345274"/>
            <a:ext cx="3391943" cy="2373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798" y="1345274"/>
            <a:ext cx="3244122" cy="243309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603" y="388143"/>
            <a:ext cx="885397" cy="41433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648" y="195262"/>
            <a:ext cx="5715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46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3203" y="528497"/>
            <a:ext cx="7224196" cy="154303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S_tradnl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Distribuci</a:t>
            </a:r>
            <a:r>
              <a:rPr lang="es-E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ón</a:t>
            </a: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cremas </a:t>
            </a:r>
            <a:r>
              <a:rPr lang="es-E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fotoprotectoras</a:t>
            </a: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hidratantes </a:t>
            </a:r>
            <a:endParaRPr lang="es-E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7" t="29849" r="19850" b="16221"/>
          <a:stretch/>
        </p:blipFill>
        <p:spPr bwMode="auto">
          <a:xfrm>
            <a:off x="7744689" y="264383"/>
            <a:ext cx="3200401" cy="27004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8" t="31856" r="13923" b="17475"/>
          <a:stretch/>
        </p:blipFill>
        <p:spPr bwMode="auto">
          <a:xfrm>
            <a:off x="776703" y="2300433"/>
            <a:ext cx="4364182" cy="2864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843" y="2221561"/>
            <a:ext cx="4156366" cy="334481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96" y="6247768"/>
            <a:ext cx="885397" cy="41433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898" y="5920272"/>
            <a:ext cx="571500" cy="8001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C0E4F9F-A571-443C-A1ED-C0DDC28B4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2704" y="4982546"/>
            <a:ext cx="3334139" cy="187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7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 noGrp="1"/>
          </p:cNvSpPr>
          <p:nvPr>
            <p:ph idx="1"/>
          </p:nvPr>
        </p:nvSpPr>
        <p:spPr>
          <a:xfrm>
            <a:off x="381466" y="1104212"/>
            <a:ext cx="8596668" cy="640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ES" b="1" dirty="0"/>
              <a:t>Dotación de un espacio de enfermería en el centro</a:t>
            </a:r>
          </a:p>
        </p:txBody>
      </p:sp>
      <p:pic>
        <p:nvPicPr>
          <p:cNvPr id="5" name="Imagen 4" descr="IMG_54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70146" y="3337517"/>
            <a:ext cx="3291611" cy="3082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24" y="1931063"/>
            <a:ext cx="2583728" cy="4593295"/>
          </a:xfrm>
          <a:prstGeom prst="rect">
            <a:avLst/>
          </a:prstGeo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335928" y="195262"/>
            <a:ext cx="9794166" cy="3037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2C3C43"/>
              </a:buClr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Revisión de la vista y distribución de gafas de ver y de sol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90" y="897422"/>
            <a:ext cx="4073004" cy="271268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603" y="388143"/>
            <a:ext cx="885397" cy="41433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648" y="195262"/>
            <a:ext cx="571500" cy="8001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C9F789A-84A5-4554-9E16-A48DA6347F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123605" y="2597641"/>
            <a:ext cx="2654589" cy="471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5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CC6C7-4B56-485A-8EE9-7BB0C06E4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APOYO PSICOLÓGICO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3F5667-AD9E-400D-9C0F-F3631835E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79326"/>
            <a:ext cx="8596668" cy="2114631"/>
          </a:xfrm>
        </p:spPr>
        <p:txBody>
          <a:bodyPr/>
          <a:lstStyle/>
          <a:p>
            <a:r>
              <a:rPr lang="es-ES_tradnl" b="1" dirty="0"/>
              <a:t>Mejora de autoestima</a:t>
            </a:r>
          </a:p>
          <a:p>
            <a:r>
              <a:rPr lang="es-ES_tradnl" b="1" dirty="0"/>
              <a:t>Trabajo para su identidad</a:t>
            </a:r>
          </a:p>
          <a:p>
            <a:r>
              <a:rPr lang="es-ES_tradnl" b="1" dirty="0"/>
              <a:t>Atención a situaciones de patología</a:t>
            </a:r>
          </a:p>
          <a:p>
            <a:r>
              <a:rPr lang="es-ES_tradnl" b="1" dirty="0"/>
              <a:t>Ejercicio de las funciones parentales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573" y="3793957"/>
            <a:ext cx="3465095" cy="25988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907" y="2147849"/>
            <a:ext cx="3924968" cy="294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41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4568" y="399575"/>
            <a:ext cx="8596668" cy="1320800"/>
          </a:xfrm>
        </p:spPr>
        <p:txBody>
          <a:bodyPr/>
          <a:lstStyle/>
          <a:p>
            <a:r>
              <a:rPr lang="es-ES_tradnl" dirty="0"/>
              <a:t>¿Cómo surge este proyecto? </a:t>
            </a: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171450" y="1204877"/>
            <a:ext cx="9895416" cy="3420869"/>
          </a:xfrm>
        </p:spPr>
        <p:txBody>
          <a:bodyPr>
            <a:normAutofit/>
          </a:bodyPr>
          <a:lstStyle/>
          <a:p>
            <a:r>
              <a:rPr lang="es-ES" dirty="0"/>
              <a:t>Tras la experiencia de traer a dos personas con albinismo con cáncer de piel a tratar en España.</a:t>
            </a:r>
          </a:p>
          <a:p>
            <a:r>
              <a:rPr lang="es-ES" dirty="0"/>
              <a:t>Ambas desconocían que el sol es el que les produce cáncer de piel, este lo asociaban a comer marisco, pescado o carne de cerdo.</a:t>
            </a:r>
          </a:p>
          <a:p>
            <a:r>
              <a:rPr lang="es-ES" dirty="0"/>
              <a:t>Por ello, vimos la necesidad de hacer un trabajo preventivo y de detección de casos avanzados para intentar atender y en el peor de los casos, facilitar una muerte digna.</a:t>
            </a:r>
          </a:p>
          <a:p>
            <a:pPr marL="0" indent="0">
              <a:buNone/>
            </a:pPr>
            <a:endParaRPr lang="es-ES" dirty="0"/>
          </a:p>
          <a:p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868" y="4069416"/>
            <a:ext cx="3509305" cy="26310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774" y="3700083"/>
            <a:ext cx="2250281" cy="300037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620278" y="3286125"/>
            <a:ext cx="167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Cristina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859926" y="3637247"/>
            <a:ext cx="204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Sergio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68" y="3286125"/>
            <a:ext cx="1920563" cy="341433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5A46D1C-B016-4DEF-8DBE-1472C657E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9926" y="157542"/>
            <a:ext cx="767641" cy="67288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4D527C5-CC00-480F-A25E-DF22222C4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0753" y="30243"/>
            <a:ext cx="891008" cy="124648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86EEF44-5EA1-4892-BD92-6FD03F5F04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221" y="3968247"/>
            <a:ext cx="2250282" cy="300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4153" y="383592"/>
            <a:ext cx="11475643" cy="714317"/>
          </a:xfrm>
        </p:spPr>
        <p:txBody>
          <a:bodyPr>
            <a:normAutofit/>
          </a:bodyPr>
          <a:lstStyle/>
          <a:p>
            <a:r>
              <a:rPr lang="es-ES_tradnl" sz="3200" dirty="0"/>
              <a:t>¿Qu</a:t>
            </a:r>
            <a:r>
              <a:rPr lang="es-ES" sz="3200" dirty="0"/>
              <a:t>e significa ser persona con albinismo en África? </a:t>
            </a:r>
            <a:endParaRPr lang="es-ES_tradnl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4153" y="1381376"/>
            <a:ext cx="10461721" cy="4627418"/>
          </a:xfrm>
        </p:spPr>
        <p:txBody>
          <a:bodyPr>
            <a:normAutofit lnSpcReduction="10000"/>
          </a:bodyPr>
          <a:lstStyle/>
          <a:p>
            <a:r>
              <a:rPr lang="es-ES" dirty="0"/>
              <a:t>Ser una persona con albinismo (PCA) en África es una lucha constante contra la discriminación en la sociedad y en la familia.</a:t>
            </a:r>
          </a:p>
          <a:p>
            <a:endParaRPr lang="es-ES_tradnl" dirty="0"/>
          </a:p>
          <a:p>
            <a:r>
              <a:rPr lang="es-ES_tradnl" dirty="0"/>
              <a:t>Una esperanza de vida en torno a los 30 año, las causas de esta muerte precoz son el </a:t>
            </a:r>
            <a:r>
              <a:rPr lang="es-ES" dirty="0"/>
              <a:t>cáncer de piel, las mutilaciones y asesinatos.</a:t>
            </a:r>
          </a:p>
          <a:p>
            <a:endParaRPr lang="es-ES" dirty="0"/>
          </a:p>
          <a:p>
            <a:r>
              <a:rPr lang="es-ES" dirty="0"/>
              <a:t>Las personas con albinismo son cazadas y mutiladas para hacer con sus órganos amuletos de buena suerte. </a:t>
            </a:r>
          </a:p>
          <a:p>
            <a:endParaRPr lang="es-ES" dirty="0"/>
          </a:p>
          <a:p>
            <a:r>
              <a:rPr lang="es-ES" dirty="0"/>
              <a:t>Ser albino se considera un fenómeno sobrenatural, por lo que las PCA son consideradas humanos inferiores o no humanos.</a:t>
            </a:r>
          </a:p>
          <a:p>
            <a:endParaRPr lang="es-ES" dirty="0"/>
          </a:p>
          <a:p>
            <a:r>
              <a:rPr lang="es-ES" dirty="0"/>
              <a:t>El riesgo también lo viven dentro de su propia familia, tener un hijo o una hija con albinismo es una vergüenza porque se interpreta como un castigo o signo de mala suerte.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6311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CA3AB-2F49-DF04-BCB4-5EE54F3EB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AA5C4E-55A8-1145-B903-7CD26886A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sz="4400" dirty="0"/>
              <a:t>¿</a:t>
            </a:r>
            <a:r>
              <a:rPr lang="es-ES_tradnl" sz="4400" dirty="0" err="1"/>
              <a:t>Qu</a:t>
            </a:r>
            <a:r>
              <a:rPr lang="es-ES" sz="4400" dirty="0"/>
              <a:t>é significa ser albino en África? </a:t>
            </a:r>
            <a:endParaRPr lang="es-ES_tradnl" sz="44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4C503-E29B-F3BF-0E6F-92C7B923C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88935"/>
            <a:ext cx="10461721" cy="462741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/>
          </a:p>
          <a:p>
            <a:r>
              <a:rPr lang="es-ES" dirty="0"/>
              <a:t>Las mujeres y las niñas se ven afectadas de manera especial pues dar a luz a un hijo o hija con albinismo hace que se sientan repudiadas porque se les culpabiliza; además se considera que tener relaciones sexuales con una niña/mujer con albinismo cura el SIDA.</a:t>
            </a:r>
          </a:p>
          <a:p>
            <a:endParaRPr lang="es-ES_tradnl" dirty="0"/>
          </a:p>
          <a:p>
            <a:r>
              <a:rPr lang="es-ES_tradnl" dirty="0"/>
              <a:t>Las personas con albinismo abandonan el colegio, tiene baja formación y, por ello, están  desempleadas o trabajan en el campo, con la consiguiente exposición al sol durante muchas horas. </a:t>
            </a:r>
          </a:p>
          <a:p>
            <a:endParaRPr lang="es-ES_tradnl" dirty="0"/>
          </a:p>
          <a:p>
            <a:r>
              <a:rPr lang="es-ES_tradnl" dirty="0"/>
              <a:t>Se cree que las personas con albinismo tienen falta de capacidad.</a:t>
            </a:r>
          </a:p>
          <a:p>
            <a:endParaRPr lang="es-ES_tradnl" dirty="0"/>
          </a:p>
          <a:p>
            <a:r>
              <a:rPr lang="es-ES_tradnl" dirty="0"/>
              <a:t>Las propias PCA tienen ideas erróneas sobre el albinismo y su autoestima es muy baja, no se valoran.</a:t>
            </a:r>
            <a:endParaRPr lang="es-ES" dirty="0"/>
          </a:p>
          <a:p>
            <a:endParaRPr lang="es-ES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6265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Algunos datos: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517651"/>
            <a:ext cx="10138304" cy="4554536"/>
          </a:xfrm>
        </p:spPr>
        <p:txBody>
          <a:bodyPr>
            <a:noAutofit/>
          </a:bodyPr>
          <a:lstStyle/>
          <a:p>
            <a:r>
              <a:rPr lang="es-ES_tradnl" dirty="0"/>
              <a:t>NO HAY, los gobiernos no tienen censos de personas con albinismo y ellos, al tener miedo, no van a los registros.</a:t>
            </a:r>
          </a:p>
          <a:p>
            <a:r>
              <a:rPr lang="es-ES" dirty="0"/>
              <a:t>Imposible saber a cuántos bebés se les ha matado al nacer. </a:t>
            </a:r>
            <a:endParaRPr lang="es-ES_tradnl" dirty="0"/>
          </a:p>
          <a:p>
            <a:r>
              <a:rPr lang="es-ES_tradnl" dirty="0"/>
              <a:t>En </a:t>
            </a:r>
            <a:r>
              <a:rPr lang="es-ES" dirty="0"/>
              <a:t>Á</a:t>
            </a:r>
            <a:r>
              <a:rPr lang="es-ES_tradnl" dirty="0"/>
              <a:t>frica la prevalencia es diez veces superior a la de la población en general: 1 persona por cada 1,400 en Tanzania (</a:t>
            </a:r>
            <a:r>
              <a:rPr lang="es-ES_tradnl" sz="1100" dirty="0" err="1"/>
              <a:t>Fte:ONG</a:t>
            </a:r>
            <a:r>
              <a:rPr lang="es-ES_tradnl" sz="1100" dirty="0"/>
              <a:t> Standing </a:t>
            </a:r>
            <a:r>
              <a:rPr lang="es-ES_tradnl" sz="1100" dirty="0" err="1"/>
              <a:t>Voice</a:t>
            </a:r>
            <a:r>
              <a:rPr lang="es-ES_tradnl" sz="1100" dirty="0"/>
              <a:t>). </a:t>
            </a:r>
          </a:p>
          <a:p>
            <a:r>
              <a:rPr lang="es-ES_tradnl" dirty="0"/>
              <a:t>El albinismo más frecuente es el OCA2. En Mozambique la población con albinismo se calcula que puede ser en torno a las 21.100 personas </a:t>
            </a:r>
            <a:r>
              <a:rPr lang="es-ES_tradnl" dirty="0" err="1"/>
              <a:t>aprox</a:t>
            </a:r>
            <a:r>
              <a:rPr lang="es-ES_tradnl" dirty="0"/>
              <a:t> (uno cada 1400 o 3000 personas).</a:t>
            </a:r>
          </a:p>
          <a:p>
            <a:r>
              <a:rPr lang="es-ES_tradnl" dirty="0"/>
              <a:t>En </a:t>
            </a:r>
            <a:r>
              <a:rPr lang="es-ES" dirty="0"/>
              <a:t>Á</a:t>
            </a:r>
            <a:r>
              <a:rPr lang="es-ES_tradnl" dirty="0"/>
              <a:t>frica Subsahariana la edad media de las personas con albinismo está por debajo de los 30 años, o mueren o los matan. </a:t>
            </a:r>
          </a:p>
          <a:p>
            <a:r>
              <a:rPr lang="es-ES_tradnl" dirty="0"/>
              <a:t>La mitad o menos de los niños y niñas con albinismo completan la enseñanza primaria y sólo el 7% de las personas con albinismo encuentran empleos formales. </a:t>
            </a:r>
          </a:p>
          <a:p>
            <a:r>
              <a:rPr lang="es-ES_tradnl" dirty="0"/>
              <a:t>206 personas con albinismo asesinadas en 28 países de </a:t>
            </a:r>
            <a:r>
              <a:rPr lang="es-ES" dirty="0"/>
              <a:t>Á</a:t>
            </a:r>
            <a:r>
              <a:rPr lang="es-ES_tradnl" dirty="0"/>
              <a:t>frica Subsahariana y 562 ataques y mutilaciones.</a:t>
            </a:r>
          </a:p>
        </p:txBody>
      </p:sp>
    </p:spTree>
    <p:extLst>
      <p:ext uri="{BB962C8B-B14F-4D97-AF65-F5344CB8AC3E}">
        <p14:creationId xmlns:p14="http://schemas.microsoft.com/office/powerpoint/2010/main" val="45336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Nos planteamos ¿</a:t>
            </a:r>
            <a:r>
              <a:rPr lang="es-ES_tradnl" dirty="0" err="1"/>
              <a:t>qu</a:t>
            </a:r>
            <a:r>
              <a:rPr lang="es-ES" dirty="0"/>
              <a:t>é podríamos hacer?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3" y="1571371"/>
            <a:ext cx="9863511" cy="4823818"/>
          </a:xfrm>
        </p:spPr>
        <p:txBody>
          <a:bodyPr>
            <a:normAutofit/>
          </a:bodyPr>
          <a:lstStyle/>
          <a:p>
            <a:r>
              <a:rPr lang="es-ES_tradnl" dirty="0"/>
              <a:t>Intentamos unirnos a otras asociaciones para trabajar conjuntamente a favor de PCA. </a:t>
            </a:r>
          </a:p>
          <a:p>
            <a:endParaRPr lang="es-ES_tradnl" dirty="0"/>
          </a:p>
          <a:p>
            <a:r>
              <a:rPr lang="es-ES_tradnl" dirty="0"/>
              <a:t>En un principio: informar, formar para sus cuidados y dar cremas de </a:t>
            </a:r>
            <a:r>
              <a:rPr lang="es-ES_tradnl" dirty="0" err="1"/>
              <a:t>fotoprotección</a:t>
            </a:r>
            <a:r>
              <a:rPr lang="es-ES_tradnl" dirty="0"/>
              <a:t> para prevenir el cáncer de piel.</a:t>
            </a:r>
          </a:p>
          <a:p>
            <a:pPr marL="0" indent="0">
              <a:buNone/>
            </a:pPr>
            <a:endParaRPr lang="es-ES_tradnl" dirty="0"/>
          </a:p>
          <a:p>
            <a:r>
              <a:rPr lang="es-ES_tradnl" dirty="0"/>
              <a:t>Crear un centro que fuera un punto de referencia para que las PCA pudieran sentirse acompañadas y mostrar sus necesidades:</a:t>
            </a:r>
          </a:p>
          <a:p>
            <a:pPr lvl="1"/>
            <a:r>
              <a:rPr lang="es-ES" dirty="0"/>
              <a:t>atención al cáncer de piel, </a:t>
            </a:r>
            <a:endParaRPr lang="es-ES_tradnl" dirty="0"/>
          </a:p>
          <a:p>
            <a:pPr lvl="1"/>
            <a:r>
              <a:rPr lang="es-ES_tradnl" dirty="0"/>
              <a:t>integración social,</a:t>
            </a:r>
          </a:p>
          <a:p>
            <a:pPr lvl="1"/>
            <a:r>
              <a:rPr lang="es-ES_tradnl" dirty="0"/>
              <a:t>formación y capacitación para la búsqueda de empleo</a:t>
            </a:r>
          </a:p>
          <a:p>
            <a:pPr marL="457200" lvl="1" indent="0">
              <a:buNone/>
            </a:pPr>
            <a:endParaRPr lang="es-ES_tradnl" dirty="0"/>
          </a:p>
          <a:p>
            <a:r>
              <a:rPr lang="es-ES_tradnl" dirty="0"/>
              <a:t>Importante crear tejido asociativo que reivindique sus derechos humanos y hacer incidencia política para que el gobierno se responsabilice.</a:t>
            </a:r>
          </a:p>
        </p:txBody>
      </p:sp>
    </p:spTree>
    <p:extLst>
      <p:ext uri="{BB962C8B-B14F-4D97-AF65-F5344CB8AC3E}">
        <p14:creationId xmlns:p14="http://schemas.microsoft.com/office/powerpoint/2010/main" val="175752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Necesitábamos encontrar socios</a:t>
            </a:r>
            <a:r>
              <a:rPr lang="mr-IN" dirty="0"/>
              <a:t>…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2056720"/>
            <a:ext cx="7566121" cy="4502726"/>
          </a:xfrm>
        </p:spPr>
        <p:txBody>
          <a:bodyPr>
            <a:normAutofit/>
          </a:bodyPr>
          <a:lstStyle/>
          <a:p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África Directo </a:t>
            </a:r>
            <a:r>
              <a:rPr lang="mr-IN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ONG humanitaria de ayuda al desarrollo en África </a:t>
            </a:r>
          </a:p>
          <a:p>
            <a:pPr marL="0" indent="0">
              <a:buNone/>
            </a:pPr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1071569" y="4177146"/>
            <a:ext cx="4927449" cy="2396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_tradnl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101" y="2024961"/>
            <a:ext cx="1176705" cy="117670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614" y="3986151"/>
            <a:ext cx="1176705" cy="1647387"/>
          </a:xfrm>
          <a:prstGeom prst="rect">
            <a:avLst/>
          </a:prstGeom>
        </p:spPr>
      </p:pic>
      <p:sp>
        <p:nvSpPr>
          <p:cNvPr id="9" name="Marcador de contenido 2"/>
          <p:cNvSpPr txBox="1">
            <a:spLocks/>
          </p:cNvSpPr>
          <p:nvPr/>
        </p:nvSpPr>
        <p:spPr>
          <a:xfrm>
            <a:off x="677333" y="3296228"/>
            <a:ext cx="7566121" cy="4502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Font typeface="Wingdings 3" charset="2"/>
              <a:buNone/>
            </a:pPr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E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Congregación de los Hermanos y Hermanas Mercedarios de la Caridad en Mozambique.  </a:t>
            </a:r>
            <a:endParaRPr lang="es-ES_tradn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Apertura del Centro das </a:t>
            </a:r>
            <a:r>
              <a:rPr lang="es-ES_tradnl" dirty="0" err="1"/>
              <a:t>Merçes</a:t>
            </a:r>
            <a:r>
              <a:rPr lang="es-ES_tradnl" dirty="0"/>
              <a:t> en 2016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7035" y="1810126"/>
            <a:ext cx="10178322" cy="2419675"/>
          </a:xfrm>
        </p:spPr>
        <p:txBody>
          <a:bodyPr>
            <a:normAutofit/>
          </a:bodyPr>
          <a:lstStyle/>
          <a:p>
            <a:r>
              <a:rPr lang="es-ES_tradnl" dirty="0"/>
              <a:t>El proyecto empezó centrado en la prevención del cáncer, pero tomamos conciencia de que teníamos que ir más allá de la mera atención médica y hemos ido abordando diferentes líneas de trabajo:</a:t>
            </a:r>
          </a:p>
          <a:p>
            <a:pPr lvl="1"/>
            <a:r>
              <a:rPr lang="es-ES" dirty="0"/>
              <a:t>Cáncer de piel: Prevención, atención precoz y tratamiento del cáncer de piel en PCA. </a:t>
            </a:r>
          </a:p>
          <a:p>
            <a:pPr lvl="1"/>
            <a:r>
              <a:rPr lang="es-ES" dirty="0"/>
              <a:t>Lucha contra la discriminación y la conculcación de derechos que sufren las PCA. </a:t>
            </a:r>
          </a:p>
          <a:p>
            <a:pPr lvl="1"/>
            <a:r>
              <a:rPr lang="es-ES" dirty="0"/>
              <a:t>Integración social.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663" y="4525347"/>
            <a:ext cx="3801005" cy="197842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4357396"/>
            <a:ext cx="3729038" cy="209264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603" y="388143"/>
            <a:ext cx="885397" cy="4143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648" y="195262"/>
            <a:ext cx="5715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Cobertura actual</a:t>
            </a:r>
            <a:br>
              <a:rPr lang="es-ES" dirty="0"/>
            </a:b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4097" y="1592553"/>
            <a:ext cx="7425475" cy="5077518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Más de 1050 PCA están inscritas en el  centro de las Mercedes.</a:t>
            </a:r>
          </a:p>
          <a:p>
            <a:r>
              <a:rPr lang="es-ES" dirty="0"/>
              <a:t>Comenzamos trabajando en la región de Maputo, pero hoy en día, gracias a la empresa española ISDIN, facilitamos cremas de protección solar a PCA en todas las provincias del país y tenemos proyectos en cuatro provincias: Sofala, Tete, Gaza y Maputo donde damos cobertura médica a más de 2500 PCA.  </a:t>
            </a:r>
          </a:p>
          <a:p>
            <a:r>
              <a:rPr lang="es-ES" dirty="0"/>
              <a:t>Queremos reforzar el tejido asociativo de las PCA: trabajamos con asociaciones de PCA como AZEMAP, Amor a Vida en </a:t>
            </a:r>
            <a:r>
              <a:rPr lang="es-ES" dirty="0" err="1"/>
              <a:t>Xai</a:t>
            </a:r>
            <a:r>
              <a:rPr lang="es-ES" dirty="0"/>
              <a:t> </a:t>
            </a:r>
            <a:r>
              <a:rPr lang="es-ES" dirty="0" err="1"/>
              <a:t>Xai</a:t>
            </a:r>
            <a:r>
              <a:rPr lang="es-ES" dirty="0"/>
              <a:t> y en Maputo; y ADODS.</a:t>
            </a:r>
          </a:p>
          <a:p>
            <a:r>
              <a:rPr lang="es-ES" dirty="0"/>
              <a:t>Tenemos un acuerdo de colaboración con el Ministerio de Salud para apoyar su plan nacional de derechos humanos de las PCA. </a:t>
            </a:r>
          </a:p>
          <a:p>
            <a:r>
              <a:rPr lang="es-ES" dirty="0"/>
              <a:t>Dos veces al año llevamos a cabo misiones médicas con dermatólogos para pasar consulta (media de 800 pacientes), hacer cirugías ( media de 120) y dar formación a personal sanitario. </a:t>
            </a:r>
          </a:p>
          <a:p>
            <a:r>
              <a:rPr lang="es-ES" dirty="0"/>
              <a:t>Fomentamos la especialidad en Dermatología y formamos a médicos de cuatro universidades </a:t>
            </a:r>
            <a:r>
              <a:rPr lang="es-ES" dirty="0" err="1"/>
              <a:t>mozambicanas</a:t>
            </a:r>
            <a:r>
              <a:rPr lang="es-ES" dirty="0"/>
              <a:t> gracias a nuestro socio, la Escuela internacional de Dermatología de ISDIN. </a:t>
            </a:r>
            <a:endParaRPr lang="es-ES_tradn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054" y="609600"/>
            <a:ext cx="3318997" cy="5295900"/>
          </a:xfrm>
          <a:prstGeom prst="rect">
            <a:avLst/>
          </a:prstGeom>
        </p:spPr>
      </p:pic>
      <p:sp>
        <p:nvSpPr>
          <p:cNvPr id="7" name="Estrella de 5 puntas 6"/>
          <p:cNvSpPr/>
          <p:nvPr/>
        </p:nvSpPr>
        <p:spPr>
          <a:xfrm>
            <a:off x="8593749" y="2110417"/>
            <a:ext cx="498763" cy="484909"/>
          </a:xfrm>
          <a:prstGeom prst="star5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Estrella de 5 puntas 7"/>
          <p:cNvSpPr/>
          <p:nvPr/>
        </p:nvSpPr>
        <p:spPr>
          <a:xfrm>
            <a:off x="8739170" y="3447027"/>
            <a:ext cx="498763" cy="484909"/>
          </a:xfrm>
          <a:prstGeom prst="star5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Estrella de 5 puntas 8"/>
          <p:cNvSpPr/>
          <p:nvPr/>
        </p:nvSpPr>
        <p:spPr>
          <a:xfrm>
            <a:off x="9024620" y="4480791"/>
            <a:ext cx="498763" cy="484909"/>
          </a:xfrm>
          <a:prstGeom prst="star5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Estrella de 5 puntas 9"/>
          <p:cNvSpPr/>
          <p:nvPr/>
        </p:nvSpPr>
        <p:spPr>
          <a:xfrm>
            <a:off x="7802765" y="5536623"/>
            <a:ext cx="498763" cy="484909"/>
          </a:xfrm>
          <a:prstGeom prst="star5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Estrella de 5 puntas 10"/>
          <p:cNvSpPr/>
          <p:nvPr/>
        </p:nvSpPr>
        <p:spPr>
          <a:xfrm>
            <a:off x="8489789" y="4776880"/>
            <a:ext cx="498763" cy="484909"/>
          </a:xfrm>
          <a:prstGeom prst="star5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603" y="388143"/>
            <a:ext cx="885397" cy="41433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648" y="195262"/>
            <a:ext cx="5715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5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</TotalTime>
  <Words>1006</Words>
  <Application>Microsoft Office PowerPoint</Application>
  <PresentationFormat>Panorámica</PresentationFormat>
  <Paragraphs>72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Calibri</vt:lpstr>
      <vt:lpstr>Trebuchet MS</vt:lpstr>
      <vt:lpstr>Wingdings 3</vt:lpstr>
      <vt:lpstr>Faceta</vt:lpstr>
      <vt:lpstr>PROYECTO INTEGRAL DE APOYO A LAS PERSONAS CON ALBINISMO DE MOZAMBIQUE </vt:lpstr>
      <vt:lpstr>¿Cómo surge este proyecto? </vt:lpstr>
      <vt:lpstr>¿Que significa ser persona con albinismo en África? </vt:lpstr>
      <vt:lpstr>¿Qué significa ser albino en África? </vt:lpstr>
      <vt:lpstr>Algunos datos: </vt:lpstr>
      <vt:lpstr>Nos planteamos ¿qué podríamos hacer?</vt:lpstr>
      <vt:lpstr>Necesitábamos encontrar socios…</vt:lpstr>
      <vt:lpstr>Apertura del Centro das Merçes en 2016</vt:lpstr>
      <vt:lpstr>Cobertura actual </vt:lpstr>
      <vt:lpstr>Presentación de PowerPoint</vt:lpstr>
      <vt:lpstr>Presentación de PowerPoint</vt:lpstr>
      <vt:lpstr>Presentación de PowerPoint</vt:lpstr>
      <vt:lpstr>APOYO PSICOLÓGICO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Amelia Tito</cp:lastModifiedBy>
  <cp:revision>215</cp:revision>
  <dcterms:created xsi:type="dcterms:W3CDTF">2019-09-01T18:13:54Z</dcterms:created>
  <dcterms:modified xsi:type="dcterms:W3CDTF">2025-05-13T16:14:53Z</dcterms:modified>
</cp:coreProperties>
</file>